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370" r:id="rId3"/>
    <p:sldId id="492" r:id="rId5"/>
    <p:sldId id="439" r:id="rId6"/>
    <p:sldId id="545" r:id="rId7"/>
    <p:sldId id="506" r:id="rId8"/>
    <p:sldId id="507" r:id="rId9"/>
    <p:sldId id="546" r:id="rId10"/>
    <p:sldId id="561" r:id="rId11"/>
    <p:sldId id="562" r:id="rId12"/>
    <p:sldId id="571" r:id="rId13"/>
    <p:sldId id="572" r:id="rId14"/>
    <p:sldId id="573" r:id="rId15"/>
    <p:sldId id="584" r:id="rId16"/>
    <p:sldId id="585" r:id="rId17"/>
    <p:sldId id="586" r:id="rId18"/>
    <p:sldId id="587" r:id="rId19"/>
    <p:sldId id="583" r:id="rId20"/>
    <p:sldId id="563" r:id="rId21"/>
    <p:sldId id="582" r:id="rId22"/>
    <p:sldId id="601" r:id="rId23"/>
    <p:sldId id="602" r:id="rId24"/>
    <p:sldId id="603" r:id="rId25"/>
    <p:sldId id="604" r:id="rId26"/>
    <p:sldId id="581" r:id="rId27"/>
    <p:sldId id="564" r:id="rId28"/>
    <p:sldId id="565" r:id="rId29"/>
    <p:sldId id="566" r:id="rId30"/>
    <p:sldId id="567" r:id="rId31"/>
    <p:sldId id="568" r:id="rId32"/>
    <p:sldId id="569" r:id="rId33"/>
    <p:sldId id="455" r:id="rId34"/>
    <p:sldId id="532" r:id="rId35"/>
    <p:sldId id="436" r:id="rId36"/>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7"/>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9"/>
        <p:guide pos="215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GIF"/><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hyperlink" Target="http://next.36kr.com/posts/collections/1"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8.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endParaRPr lang="zh-CN" altLang="en-US" sz="5400" dirty="0" smtClean="0">
              <a:solidFill>
                <a:srgbClr val="38B1BF"/>
              </a:solidFill>
              <a:latin typeface="微软雅黑" panose="020B0503020204020204" pitchFamily="34" charset="-122"/>
              <a:ea typeface="微软雅黑" panose="020B0503020204020204" pitchFamily="34" charset="-122"/>
            </a:endParaRP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636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endParaRPr lang="zh-CN" altLang="en-US" sz="2400" dirty="0">
              <a:solidFill>
                <a:srgbClr val="FF0000"/>
              </a:solidFill>
            </a:endParaRP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4896485"/>
            <a:chOff x="237030" y="1269554"/>
            <a:chExt cx="7776864" cy="4896544"/>
          </a:xfrm>
        </p:grpSpPr>
        <p:sp>
          <p:nvSpPr>
            <p:cNvPr id="16" name="矩形 15"/>
            <p:cNvSpPr/>
            <p:nvPr/>
          </p:nvSpPr>
          <p:spPr>
            <a:xfrm>
              <a:off x="339939" y="1985208"/>
              <a:ext cx="7673955" cy="4062700"/>
            </a:xfrm>
            <a:prstGeom prst="rect">
              <a:avLst/>
            </a:prstGeom>
          </p:spPr>
          <p:txBody>
            <a:bodyPr wrap="square">
              <a:spAutoFit/>
            </a:bodyPr>
            <a:lstStyle/>
            <a:p>
              <a:r>
                <a:rPr lang="zh-CN" altLang="en-US" dirty="0"/>
                <a:t>在设计一个移动端的应用程序时，我们应该牢记在心的最重要的一件事情就是务必要确保你的程序是</a:t>
              </a:r>
              <a:r>
                <a:rPr lang="zh-CN" altLang="en-US" dirty="0">
                  <a:solidFill>
                    <a:srgbClr val="FF0000"/>
                  </a:solidFill>
                </a:rPr>
                <a:t>有用且直观</a:t>
              </a:r>
              <a:r>
                <a:rPr lang="zh-CN" altLang="en-US"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endParaRPr lang="en-US" altLang="zh-CN" sz="2400" dirty="0" smtClean="0"/>
            </a:p>
            <a:p>
              <a:endParaRPr lang="en-US" altLang="zh-CN" sz="2400" dirty="0" smtClean="0"/>
            </a:p>
            <a:p>
              <a:r>
                <a:rPr lang="zh-CN" altLang="en-US" dirty="0"/>
                <a:t>为了达到可用性目的，应用程序应该是</a:t>
              </a:r>
              <a:r>
                <a:rPr lang="zh-CN" altLang="en-US" dirty="0">
                  <a:solidFill>
                    <a:srgbClr val="FF0000"/>
                  </a:solidFill>
                </a:rPr>
                <a:t>以用户为中心</a:t>
              </a:r>
              <a:r>
                <a:rPr lang="zh-CN" altLang="en-US" dirty="0"/>
                <a:t>的。用户之所以安装你的程序是因为他们需要解决某个紧迫的问题，也就是说，你的程序一定是要有实际用途的。你要仔细考虑用户会是如何按着它们的方式尝试去完成自己的目标需求的</a:t>
              </a:r>
              <a:r>
                <a:rPr lang="zh-CN" altLang="en-US" dirty="0" smtClean="0"/>
                <a:t>。</a:t>
              </a:r>
              <a:endParaRPr lang="en-US" altLang="zh-CN" dirty="0" smtClean="0"/>
            </a:p>
            <a:p>
              <a:endParaRPr lang="zh-CN" altLang="en-US" dirty="0"/>
            </a:p>
            <a:p>
              <a:r>
                <a:rPr lang="zh-CN" altLang="en-US" dirty="0">
                  <a:solidFill>
                    <a:srgbClr val="FF0000"/>
                  </a:solidFill>
                </a:rPr>
                <a:t>赋予界面足够的清晰度</a:t>
              </a:r>
              <a:r>
                <a:rPr lang="zh-CN" altLang="en-US"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8" name="矩形 7"/>
            <p:cNvSpPr/>
            <p:nvPr/>
          </p:nvSpPr>
          <p:spPr>
            <a:xfrm>
              <a:off x="255906" y="1790269"/>
              <a:ext cx="5326896" cy="4093428"/>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26" name="矩形 25"/>
            <p:cNvSpPr/>
            <p:nvPr/>
          </p:nvSpPr>
          <p:spPr>
            <a:xfrm>
              <a:off x="255906" y="1790269"/>
              <a:ext cx="5326896" cy="1631216"/>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43" name="组合 42"/>
          <p:cNvGrpSpPr/>
          <p:nvPr/>
        </p:nvGrpSpPr>
        <p:grpSpPr>
          <a:xfrm>
            <a:off x="241307" y="1252582"/>
            <a:ext cx="10133066" cy="4921336"/>
            <a:chOff x="236856" y="1246931"/>
            <a:chExt cx="10133066" cy="4921336"/>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55906" y="1767062"/>
              <a:ext cx="5326896" cy="44012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对任何应用程序来说，帮助用户导航前往正确的地方都是相当重要的一件事情</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，如果用户都发现不了，那么再酷的功能特性或最最吸引人的内容也是没用的。优秀的移动导航遵循以下</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60" name="组合 59"/>
          <p:cNvGrpSpPr/>
          <p:nvPr/>
        </p:nvGrpSpPr>
        <p:grpSpPr>
          <a:xfrm>
            <a:off x="232312" y="1246931"/>
            <a:ext cx="10925154" cy="4918920"/>
            <a:chOff x="236856" y="1246931"/>
            <a:chExt cx="10925154" cy="4918920"/>
          </a:xfrm>
        </p:grpSpPr>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63" name="矩形 62"/>
            <p:cNvSpPr/>
            <p:nvPr/>
          </p:nvSpPr>
          <p:spPr>
            <a:xfrm>
              <a:off x="255906" y="1903147"/>
              <a:ext cx="5326896" cy="4093428"/>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73" name="矩形 72"/>
            <p:cNvSpPr/>
            <p:nvPr/>
          </p:nvSpPr>
          <p:spPr>
            <a:xfrm>
              <a:off x="255906" y="1903147"/>
              <a:ext cx="5326896" cy="3785652"/>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255454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你不应该将移动设计视作是孤立的。对用户来讲，创建一个在移动端、桌面端和平板端无缝结合的体验是非常重要的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为</a:t>
            </a:r>
            <a:r>
              <a:rPr lang="zh-CN" altLang="en-US" sz="2000" dirty="0">
                <a:solidFill>
                  <a:srgbClr val="2E2E2E"/>
                </a:solidFill>
                <a:latin typeface="+mn-ea"/>
                <a:cs typeface="Courier New" panose="02070309020205020404" pitchFamily="49" charset="0"/>
              </a:rPr>
              <a:t>例，你</a:t>
            </a:r>
            <a:r>
              <a:rPr lang="zh-CN" altLang="en-US" sz="2000" dirty="0" smtClean="0">
                <a:solidFill>
                  <a:srgbClr val="2E2E2E"/>
                </a:solidFill>
                <a:latin typeface="+mn-ea"/>
                <a:cs typeface="Courier New" panose="02070309020205020404" pitchFamily="49" charset="0"/>
              </a:rPr>
              <a:t>在</a:t>
            </a:r>
            <a:r>
              <a:rPr lang="en-US" altLang="zh-CN" sz="2000" dirty="0" smtClean="0">
                <a:solidFill>
                  <a:srgbClr val="2E2E2E"/>
                </a:solidFill>
                <a:latin typeface="+mn-ea"/>
                <a:cs typeface="Courier New" panose="02070309020205020404" pitchFamily="49" charset="0"/>
              </a:rPr>
              <a:t>PC</a:t>
            </a:r>
            <a:r>
              <a:rPr lang="zh-CN" altLang="en-US" sz="2000" dirty="0" smtClean="0">
                <a:solidFill>
                  <a:srgbClr val="2E2E2E"/>
                </a:solidFill>
                <a:latin typeface="+mn-ea"/>
                <a:cs typeface="Courier New" panose="02070309020205020404" pitchFamily="49" charset="0"/>
              </a:rPr>
              <a:t>端的各种操作所产生的数据会在移动端得到同步。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意识</a:t>
            </a:r>
            <a:r>
              <a:rPr lang="zh-CN" altLang="en-US" sz="2000" dirty="0">
                <a:solidFill>
                  <a:srgbClr val="2E2E2E"/>
                </a:solidFill>
                <a:latin typeface="+mn-ea"/>
                <a:cs typeface="Courier New" panose="02070309020205020404" pitchFamily="49" charset="0"/>
              </a:rPr>
              <a:t>到在跨平台间保持这种数据的同步，创建出良好的无缝结合的体验是非常重要的。</a:t>
            </a:r>
            <a:endParaRPr lang="zh-CN" altLang="en-US" sz="2000" dirty="0">
              <a:solidFill>
                <a:srgbClr val="2E2E2E"/>
              </a:solidFill>
              <a:latin typeface="+mn-ea"/>
              <a:cs typeface="Courier New" panose="02070309020205020404" pitchFamily="49" charset="0"/>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endParaRPr lang="zh-CN" altLang="en-US" sz="2000" dirty="0">
              <a:solidFill>
                <a:srgbClr val="2E2E2E"/>
              </a:solidFill>
              <a:latin typeface="华文行楷" panose="02010800040101010101" pitchFamily="2" charset="-122"/>
              <a:ea typeface="华文行楷" panose="0201080004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endParaRPr lang="zh-CN" altLang="en-US" sz="2000" dirty="0">
                <a:solidFill>
                  <a:srgbClr val="2E2E2E"/>
                </a:solidFill>
                <a:latin typeface="+mn-ea"/>
                <a:cs typeface="Courier New" panose="02070309020205020404" pitchFamily="49" charset="0"/>
              </a:endParaRP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pic>
          <p:nvPicPr>
            <p:cNvPr id="88" name="图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对于</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的状态设计</a:t>
                </a:r>
                <a:r>
                  <a:rPr lang="zh-CN" altLang="en-US" sz="2000" dirty="0" smtClean="0">
                    <a:solidFill>
                      <a:srgbClr val="2E2E2E"/>
                    </a:solidFill>
                    <a:latin typeface="+mn-ea"/>
                    <a:cs typeface="Courier New" panose="02070309020205020404" pitchFamily="49" charset="0"/>
                  </a:rPr>
                  <a:t>，界面</a:t>
                </a:r>
                <a:r>
                  <a:rPr lang="zh-CN" altLang="en-US" sz="2000" dirty="0">
                    <a:solidFill>
                      <a:srgbClr val="2E2E2E"/>
                    </a:solidFill>
                    <a:latin typeface="+mn-ea"/>
                    <a:cs typeface="Courier New" panose="02070309020205020404" pitchFamily="49" charset="0"/>
                  </a:rPr>
                  <a:t>需要通过反馈让用户明白发生了什么，而无需用户猜测。而带有动效的微交互正是以提供视觉反馈而闻名。</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想要展现创意十足的微交互动效，数据的上传和下载过程都是不错的选择</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另外一个经典的案例就是下来刷新，这是目前移动端</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中内容更新最常见的交互手段，一个畅快的下拉刷新微交互动效能够让用户欲罢不能。</a:t>
                </a:r>
                <a:endParaRPr lang="zh-CN" altLang="en-US" sz="2000" dirty="0">
                  <a:solidFill>
                    <a:srgbClr val="2E2E2E"/>
                  </a:solidFill>
                  <a:latin typeface="+mn-ea"/>
                  <a:cs typeface="Courier New" panose="02070309020205020404" pitchFamily="49" charset="0"/>
                </a:endParaRPr>
              </a:p>
            </p:txBody>
          </p:sp>
        </p:gr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4918920"/>
            <a:chOff x="236856" y="1246931"/>
            <a:chExt cx="10450972" cy="4918920"/>
          </a:xfrm>
        </p:grpSpPr>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255906" y="1790269"/>
              <a:ext cx="5326896" cy="4093428"/>
            </a:xfrm>
            <a:prstGeom prst="rect">
              <a:avLst/>
            </a:prstGeom>
          </p:spPr>
          <p:txBody>
            <a:bodyPr wrap="square">
              <a:spAutoFit/>
            </a:bodyPr>
            <a:lstStyle/>
            <a:p>
              <a:r>
                <a:rPr lang="zh-CN" altLang="en-US" sz="2000" dirty="0" smtClean="0">
                  <a:solidFill>
                    <a:srgbClr val="2E2E2E"/>
                  </a:solidFill>
                  <a:latin typeface="+mn-ea"/>
                  <a:cs typeface="Courier New" panose="02070309020205020404" pitchFamily="49" charset="0"/>
                </a:rPr>
                <a:t>   即使</a:t>
              </a:r>
              <a:r>
                <a:rPr lang="zh-CN" altLang="en-US" sz="2000" dirty="0">
                  <a:solidFill>
                    <a:srgbClr val="2E2E2E"/>
                  </a:solidFill>
                  <a:latin typeface="+mn-ea"/>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000" dirty="0">
                  <a:solidFill>
                    <a:srgbClr val="FF0000"/>
                  </a:solidFill>
                  <a:latin typeface="+mn-ea"/>
                  <a:cs typeface="Courier New" panose="02070309020205020404" pitchFamily="49" charset="0"/>
                </a:rPr>
                <a:t>UI</a:t>
              </a:r>
              <a:r>
                <a:rPr lang="zh-CN" altLang="en-US" sz="2000" dirty="0">
                  <a:solidFill>
                    <a:srgbClr val="FF0000"/>
                  </a:solidFill>
                  <a:latin typeface="+mn-ea"/>
                  <a:cs typeface="Courier New" panose="02070309020205020404" pitchFamily="49" charset="0"/>
                </a:rPr>
                <a:t>界面中的按钮能够模仿现实中的按钮反馈来强化交互，简单的说来，就是让用户输入和操作的视觉反馈更加明显一些</a:t>
              </a:r>
              <a:r>
                <a:rPr lang="zh-CN" altLang="en-US" sz="2000" dirty="0" smtClean="0">
                  <a:solidFill>
                    <a:srgbClr val="FF0000"/>
                  </a:solidFill>
                  <a:latin typeface="+mn-ea"/>
                  <a:cs typeface="Courier New" panose="02070309020205020404" pitchFamily="49" charset="0"/>
                </a:rPr>
                <a:t>。</a:t>
              </a:r>
              <a:endParaRPr lang="en-US" altLang="zh-CN" sz="2000" dirty="0" smtClean="0">
                <a:solidFill>
                  <a:srgbClr val="FF0000"/>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   视觉</a:t>
              </a:r>
              <a:r>
                <a:rPr lang="zh-CN" altLang="en-US" sz="2000" dirty="0">
                  <a:solidFill>
                    <a:srgbClr val="2E2E2E"/>
                  </a:solidFill>
                  <a:latin typeface="+mn-ea"/>
                  <a:cs typeface="Courier New" panose="02070309020205020404" pitchFamily="49" charset="0"/>
                </a:rPr>
                <a:t>反馈之所以有用，是因为它符合用户对于交互的期望，当用户针对某个控件进行了操作，而它们给予了对应的反馈，这种感觉是非常良好的。</a:t>
              </a:r>
              <a:endParaRPr lang="zh-CN" altLang="en-US" sz="2000" dirty="0">
                <a:solidFill>
                  <a:srgbClr val="2E2E2E"/>
                </a:solidFill>
                <a:latin typeface="+mn-ea"/>
                <a:cs typeface="Courier New" panose="02070309020205020404" pitchFamily="49" charset="0"/>
              </a:endParaRPr>
            </a:p>
          </p:txBody>
        </p:sp>
      </p:grpSp>
      <p:grpSp>
        <p:nvGrpSpPr>
          <p:cNvPr id="60" name="组合 59"/>
          <p:cNvGrpSpPr/>
          <p:nvPr/>
        </p:nvGrpSpPr>
        <p:grpSpPr>
          <a:xfrm>
            <a:off x="245643" y="1224534"/>
            <a:ext cx="10674315" cy="4918920"/>
            <a:chOff x="236856" y="1246931"/>
            <a:chExt cx="10674315" cy="4918920"/>
          </a:xfrm>
        </p:grpSpPr>
        <p:pic>
          <p:nvPicPr>
            <p:cNvPr id="61" name="图片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790269"/>
              <a:ext cx="5326896" cy="3170099"/>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动效一个很重要的功能，是展现状态和内容的转变与过渡，用来解释屏幕上各种元素的排布和</a:t>
              </a:r>
              <a:r>
                <a:rPr lang="zh-CN" altLang="en-US" sz="2000" dirty="0" smtClean="0">
                  <a:solidFill>
                    <a:srgbClr val="2E2E2E"/>
                  </a:solidFill>
                  <a:latin typeface="+mn-ea"/>
                  <a:cs typeface="Courier New" panose="02070309020205020404" pitchFamily="49" charset="0"/>
                </a:rPr>
                <a:t>层次。</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图标可能会从一个形状变为另外一个形状，在不同的时间以不同的功能呈现，而这种过渡和转变就是靠动效来表现的。</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动效设计的优势不仅仅是单纯的引导，它让转变和过渡的等待过程变得更加有趣，愉悦用户。</a:t>
              </a:r>
              <a:endParaRPr lang="zh-CN" altLang="en-US" sz="2000" dirty="0">
                <a:solidFill>
                  <a:srgbClr val="2E2E2E"/>
                </a:solidFill>
                <a:latin typeface="+mn-ea"/>
                <a:cs typeface="Courier New" panose="02070309020205020404" pitchFamily="49" charset="0"/>
              </a:endParaRPr>
            </a:p>
          </p:txBody>
        </p:sp>
      </p:grpSp>
      <p:grpSp>
        <p:nvGrpSpPr>
          <p:cNvPr id="102" name="组合 101"/>
          <p:cNvGrpSpPr/>
          <p:nvPr/>
        </p:nvGrpSpPr>
        <p:grpSpPr>
          <a:xfrm>
            <a:off x="228067" y="1224534"/>
            <a:ext cx="10156052" cy="5110802"/>
            <a:chOff x="236856" y="1241630"/>
            <a:chExt cx="10156052" cy="5110802"/>
          </a:xfrm>
        </p:grpSpPr>
        <p:grpSp>
          <p:nvGrpSpPr>
            <p:cNvPr id="103" name="组合 102"/>
            <p:cNvGrpSpPr/>
            <p:nvPr/>
          </p:nvGrpSpPr>
          <p:grpSpPr>
            <a:xfrm>
              <a:off x="236856" y="1241630"/>
              <a:ext cx="9810220" cy="4924221"/>
              <a:chOff x="236856" y="1241630"/>
              <a:chExt cx="9810220" cy="4924221"/>
            </a:xfrm>
          </p:grpSpPr>
          <p:pic>
            <p:nvPicPr>
              <p:cNvPr id="105" name="图片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723" y="1241630"/>
                <a:ext cx="3168353" cy="2376265"/>
              </a:xfrm>
              <a:prstGeom prst="rect">
                <a:avLst/>
              </a:prstGeom>
            </p:spPr>
          </p:pic>
          <p:grpSp>
            <p:nvGrpSpPr>
              <p:cNvPr id="106" name="组合 105"/>
              <p:cNvGrpSpPr/>
              <p:nvPr/>
            </p:nvGrpSpPr>
            <p:grpSpPr>
              <a:xfrm>
                <a:off x="236856" y="1246931"/>
                <a:ext cx="5426302" cy="4918920"/>
                <a:chOff x="236856" y="1246931"/>
                <a:chExt cx="5426302" cy="4918920"/>
              </a:xfrm>
            </p:grpSpPr>
            <p:grpSp>
              <p:nvGrpSpPr>
                <p:cNvPr id="108" name="组合 107"/>
                <p:cNvGrpSpPr/>
                <p:nvPr/>
              </p:nvGrpSpPr>
              <p:grpSpPr>
                <a:xfrm>
                  <a:off x="236856" y="1246931"/>
                  <a:ext cx="5426302" cy="4918920"/>
                  <a:chOff x="237031" y="1247120"/>
                  <a:chExt cx="7776863" cy="4918979"/>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776863" cy="4918979"/>
                    <a:chOff x="1285644" y="1756066"/>
                    <a:chExt cx="7135478" cy="3589033"/>
                  </a:xfrm>
                </p:grpSpPr>
                <p:sp>
                  <p:nvSpPr>
                    <p:cNvPr id="112" name="矩形 11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255906" y="1790269"/>
                <a:ext cx="5326896" cy="286232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当用户看到这些作为触发反馈的动画效果的时候，就明白他们的操作完成了。</a:t>
                </a:r>
                <a:endParaRPr lang="zh-CN" altLang="en-US" sz="2000" dirty="0">
                  <a:solidFill>
                    <a:srgbClr val="2E2E2E"/>
                  </a:solidFill>
                  <a:latin typeface="+mn-ea"/>
                  <a:cs typeface="Courier New" panose="02070309020205020404" pitchFamily="49" charset="0"/>
                </a:endParaRPr>
              </a:p>
            </p:txBody>
          </p:sp>
        </p:grpSp>
        <p:pic>
          <p:nvPicPr>
            <p:cNvPr id="104" name="图片 1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00110"/>
            </a:xfrm>
            <a:prstGeom prst="rect">
              <a:avLst/>
            </a:prstGeom>
          </p:spPr>
          <p:txBody>
            <a:bodyPr wrap="square">
              <a:spAutoFit/>
            </a:bodyPr>
            <a:lstStyle/>
            <a:p>
              <a:r>
                <a:rPr lang="en-US" altLang="zh-CN" sz="2000" dirty="0" smtClean="0">
                  <a:solidFill>
                    <a:srgbClr val="2E2E2E"/>
                  </a:solidFill>
                  <a:latin typeface="+mn-ea"/>
                  <a:cs typeface="Courier New" panose="02070309020205020404" pitchFamily="49" charset="0"/>
                </a:rPr>
                <a:t>1. </a:t>
              </a:r>
              <a:r>
                <a:rPr lang="zh-CN" altLang="en-US" sz="2000" dirty="0">
                  <a:solidFill>
                    <a:srgbClr val="2E2E2E"/>
                  </a:solidFill>
                  <a:latin typeface="+mn-ea"/>
                  <a:cs typeface="Courier New" panose="02070309020205020404" pitchFamily="49" charset="0"/>
                </a:rPr>
                <a:t>简要复述</a:t>
              </a:r>
              <a:r>
                <a:rPr lang="zh-CN" altLang="en-US" sz="2000" dirty="0" smtClean="0">
                  <a:solidFill>
                    <a:srgbClr val="2E2E2E"/>
                  </a:solidFill>
                  <a:latin typeface="+mn-ea"/>
                  <a:cs typeface="Courier New" panose="02070309020205020404" pitchFamily="49" charset="0"/>
                </a:rPr>
                <a:t>原型设计的几个原则？</a:t>
              </a:r>
              <a:endParaRPr lang="zh-CN" altLang="en-US" sz="2000" dirty="0">
                <a:solidFill>
                  <a:srgbClr val="2E2E2E"/>
                </a:solidFill>
                <a:latin typeface="+mn-ea"/>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753530"/>
            </a:xfrm>
            <a:prstGeom prst="rect">
              <a:avLst/>
            </a:prstGeom>
          </p:spPr>
          <p:txBody>
            <a:bodyPr wrap="square">
              <a:spAutoFit/>
            </a:bodyPr>
            <a:lstStyle/>
            <a:p>
              <a:r>
                <a:rPr lang="zh-CN" dirty="0">
                  <a:solidFill>
                    <a:srgbClr val="000000"/>
                  </a:solidFill>
                  <a:latin typeface="Verdana" panose="020B0604030504040204" pitchFamily="34" charset="0"/>
                </a:rPr>
                <a:t>   </a:t>
              </a:r>
              <a:r>
                <a:rPr lang="zh-CN"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r>
                <a:rPr lang="en-US" altLang="zh-CN" b="0" i="0" dirty="0">
                  <a:solidFill>
                    <a:srgbClr val="000000"/>
                  </a:solidFill>
                  <a:effectLst/>
                  <a:latin typeface="Verdana" panose="020B0604030504040204" pitchFamily="34" charset="0"/>
                </a:rPr>
                <a:t>1.</a:t>
              </a:r>
              <a:r>
                <a:rPr lang="zh-CN" altLang="en-US" b="0" i="0" dirty="0">
                  <a:solidFill>
                    <a:srgbClr val="FF0000"/>
                  </a:solidFill>
                  <a:effectLst/>
                  <a:latin typeface="Verdana" panose="020B0604030504040204" pitchFamily="34" charset="0"/>
                </a:rPr>
                <a:t>设计用例</a:t>
              </a:r>
              <a:r>
                <a:rPr lang="zh-CN" altLang="en-US" b="0" i="0" dirty="0">
                  <a:solidFill>
                    <a:srgbClr val="000000"/>
                  </a:solidFill>
                  <a:effectLst/>
                  <a:latin typeface="Verdana" panose="020B0604030504040204" pitchFamily="34" charset="0"/>
                </a:rPr>
                <a:t>：每个角色在这个网站或软件中能做几件事情，每个事情就是一个用例。</a:t>
              </a:r>
              <a:endParaRPr lang="zh-CN" altLang="en-US" b="0" i="0" dirty="0">
                <a:solidFill>
                  <a:srgbClr val="000000"/>
                </a:solidFill>
                <a:effectLst/>
                <a:latin typeface="Verdana" panose="020B0604030504040204" pitchFamily="34" charset="0"/>
              </a:endParaRPr>
            </a:p>
            <a:p>
              <a:r>
                <a:rPr lang="en-US" altLang="zh-CN" b="0" i="0" dirty="0">
                  <a:solidFill>
                    <a:srgbClr val="000000"/>
                  </a:solidFill>
                  <a:effectLst/>
                  <a:latin typeface="Verdana" panose="020B0604030504040204" pitchFamily="34" charset="0"/>
                </a:rPr>
                <a:t>2.</a:t>
              </a:r>
              <a:r>
                <a:rPr lang="zh-CN" altLang="en-US" b="0" i="0" dirty="0">
                  <a:solidFill>
                    <a:srgbClr val="FF0000"/>
                  </a:solidFill>
                  <a:effectLst/>
                  <a:latin typeface="Verdana" panose="020B0604030504040204" pitchFamily="34" charset="0"/>
                </a:rPr>
                <a:t>对话图</a:t>
              </a:r>
              <a:r>
                <a:rPr lang="zh-CN" altLang="en-US"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2999776"/>
            </a:xfrm>
            <a:prstGeom prst="rect">
              <a:avLst/>
            </a:prstGeom>
          </p:spPr>
          <p:txBody>
            <a:bodyPr wrap="square">
              <a:spAutoFit/>
            </a:bodyPr>
            <a:lstStyle/>
            <a:p>
              <a:r>
                <a:rPr lang="en-US" altLang="zh-CN" b="0" i="0" dirty="0">
                  <a:solidFill>
                    <a:srgbClr val="000000"/>
                  </a:solidFill>
                  <a:effectLst/>
                  <a:latin typeface="Verdana" panose="020B0604030504040204" pitchFamily="34" charset="0"/>
                </a:rPr>
                <a:t>3.</a:t>
              </a:r>
              <a:r>
                <a:rPr lang="zh-CN" altLang="en-US"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endParaRPr lang="zh-CN" altLang="en-US" b="0" i="0" dirty="0">
                <a:solidFill>
                  <a:srgbClr val="000000"/>
                </a:solidFill>
                <a:effectLst/>
                <a:latin typeface="Verdana" panose="020B0604030504040204" pitchFamily="34" charset="0"/>
              </a:endParaRPr>
            </a:p>
            <a:p>
              <a:r>
                <a:rPr lang="en-US" altLang="zh-CN" b="0" i="0" dirty="0">
                  <a:solidFill>
                    <a:srgbClr val="000000"/>
                  </a:solidFill>
                  <a:effectLst/>
                  <a:latin typeface="Verdana" panose="020B0604030504040204" pitchFamily="34" charset="0"/>
                </a:rPr>
                <a:t>4.</a:t>
              </a:r>
              <a:r>
                <a:rPr lang="zh-CN" altLang="en-US" b="0" i="0" dirty="0">
                  <a:solidFill>
                    <a:srgbClr val="FF0000"/>
                  </a:solidFill>
                  <a:effectLst/>
                  <a:latin typeface="Verdana" panose="020B0604030504040204" pitchFamily="34" charset="0"/>
                </a:rPr>
                <a:t>创建一个详细的</a:t>
              </a:r>
              <a:r>
                <a:rPr lang="en-US" altLang="zh-CN" b="0" i="0" dirty="0">
                  <a:solidFill>
                    <a:srgbClr val="FF0000"/>
                  </a:solidFill>
                  <a:effectLst/>
                  <a:latin typeface="Verdana" panose="020B0604030504040204" pitchFamily="34" charset="0"/>
                </a:rPr>
                <a:t>UI</a:t>
              </a:r>
              <a:r>
                <a:rPr lang="zh-CN" altLang="en-US" b="0" i="0" dirty="0">
                  <a:solidFill>
                    <a:srgbClr val="FF0000"/>
                  </a:solidFill>
                  <a:effectLst/>
                  <a:latin typeface="Verdana" panose="020B0604030504040204" pitchFamily="34" charset="0"/>
                </a:rPr>
                <a:t>屏幕界面设计</a:t>
              </a:r>
              <a:r>
                <a:rPr lang="zh-CN" altLang="en-US" b="0" i="0" dirty="0">
                  <a:solidFill>
                    <a:srgbClr val="000000"/>
                  </a:solidFill>
                  <a:effectLst/>
                  <a:latin typeface="Verdana" panose="020B0604030504040204" pitchFamily="34" charset="0"/>
                </a:rPr>
                <a:t>：是前期需求分析和原型活动的最终产物。</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369310"/>
          </a:xfrm>
          <a:prstGeom prst="rect">
            <a:avLst/>
          </a:prstGeom>
        </p:spPr>
        <p:txBody>
          <a:bodyPr wrap="square">
            <a:spAutoFit/>
          </a:bodyPr>
          <a:lstStyle/>
          <a:p>
            <a:r>
              <a:rPr lang="en-US" altLang="zh-CN" dirty="0" smtClean="0"/>
              <a:t>	1.</a:t>
            </a:r>
            <a:r>
              <a:rPr lang="zh-CN" altLang="en-US" dirty="0" smtClean="0">
                <a:solidFill>
                  <a:srgbClr val="FF0000"/>
                </a:solidFill>
              </a:rPr>
              <a:t>原型评估与易用性测试相关</a:t>
            </a:r>
            <a:r>
              <a:rPr lang="zh-CN" altLang="en-US" dirty="0" smtClean="0"/>
              <a:t>。相较于直接让用户说出自己的想法，观察用户如何使用原型可以获得更多信息。观察到用户手指或者鼠标指针潜意识的动作指向，还要找出评估人员在评估原型时不同于他们使用其他应用时的行为。</a:t>
            </a:r>
            <a:endParaRPr lang="zh-CN" altLang="en-US" dirty="0" smtClean="0"/>
          </a:p>
          <a:p>
            <a:r>
              <a:rPr lang="en-US" altLang="zh-CN" dirty="0" smtClean="0"/>
              <a:t>	2.</a:t>
            </a:r>
            <a:r>
              <a:rPr lang="zh-CN" altLang="en-US" dirty="0" smtClean="0">
                <a:solidFill>
                  <a:srgbClr val="FF0000"/>
                </a:solidFill>
              </a:rPr>
              <a:t>让合适的人员从恰当的角色评估界面原型</a:t>
            </a:r>
            <a:r>
              <a:rPr lang="zh-CN" altLang="en-US"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dirty="0" smtClean="0"/>
          </a:p>
          <a:p>
            <a:r>
              <a:rPr lang="en-US" altLang="zh-CN" sz="2400" dirty="0" smtClean="0">
                <a:solidFill>
                  <a:srgbClr val="FF0000"/>
                </a:solidFill>
              </a:rPr>
              <a:t>	</a:t>
            </a:r>
            <a:endParaRPr lang="en-US" altLang="zh-CN" sz="24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095"/>
          </a:xfrm>
          <a:prstGeom prst="rect">
            <a:avLst/>
          </a:prstGeom>
        </p:spPr>
        <p:txBody>
          <a:bodyPr wrap="square">
            <a:spAutoFit/>
          </a:bodyPr>
          <a:lstStyle/>
          <a:p>
            <a:r>
              <a:rPr lang="en-US" altLang="zh-CN" dirty="0" smtClean="0">
                <a:solidFill>
                  <a:srgbClr val="FF0000"/>
                </a:solidFill>
              </a:rPr>
              <a:t>	</a:t>
            </a:r>
            <a:r>
              <a:rPr lang="en-US" altLang="zh-CN" dirty="0" smtClean="0">
                <a:sym typeface="+mn-ea"/>
              </a:rPr>
              <a:t>3.</a:t>
            </a:r>
            <a:r>
              <a:rPr lang="zh-CN" altLang="en-US" dirty="0" smtClean="0">
                <a:solidFill>
                  <a:srgbClr val="FF0000"/>
                </a:solidFill>
              </a:rPr>
              <a:t>创建一些脚本来帮助用户完成一系列的操作和回答一些特定的问题</a:t>
            </a:r>
            <a:r>
              <a:rPr lang="zh-CN" altLang="en-US" dirty="0" smtClean="0"/>
              <a:t>。评估脚本可以从用例、用户故事或者原型关注的功能点演化而来。通过脚本，能够帮助发现与某些特定操作相关的一些问题。也可以提出一些问题。</a:t>
            </a:r>
            <a:endParaRPr lang="zh-CN" altLang="en-US" dirty="0" smtClean="0"/>
          </a:p>
          <a:p>
            <a:r>
              <a:rPr lang="en-US" altLang="zh-CN" dirty="0" smtClean="0"/>
              <a:t>	4.</a:t>
            </a:r>
            <a:r>
              <a:rPr lang="zh-CN" altLang="en-US" dirty="0" smtClean="0">
                <a:solidFill>
                  <a:srgbClr val="FF0000"/>
                </a:solidFill>
              </a:rPr>
              <a:t>原型评估中获得的信息要记录下来。可以利用实物原型中的信息来 提炼需求</a:t>
            </a:r>
            <a:r>
              <a:rPr lang="zh-CN" altLang="en-US" dirty="0" smtClean="0"/>
              <a:t>。如果评估产生了</a:t>
            </a:r>
            <a:r>
              <a:rPr lang="en-US" altLang="zh-CN" dirty="0" smtClean="0"/>
              <a:t>UI</a:t>
            </a:r>
            <a:r>
              <a:rPr lang="zh-CN" altLang="en-US" dirty="0" smtClean="0"/>
              <a:t>设计方面的决策，还要把这些决策及产生过程都记录下来。</a:t>
            </a:r>
            <a:r>
              <a:rPr lang="zh-CN" altLang="en-US" dirty="0" smtClean="0">
                <a:solidFill>
                  <a:srgbClr val="FF0000"/>
                </a:solidFill>
              </a:rPr>
              <a:t>缺少思路的决策常常导致事后需要重复思考其产生的原因和过程</a:t>
            </a:r>
            <a:r>
              <a:rPr lang="zh-CN" altLang="en-US" dirty="0" smtClean="0"/>
              <a:t>。对于概念证明，要记下评估过程及其结果，从探究过得所有技术方案中做出最佳选择。将指定需求与原型之间不一致的冲突找出来并加以解决。</a:t>
            </a:r>
            <a:endParaRPr lang="zh-CN" altLang="en-US" dirty="0" smtClean="0"/>
          </a:p>
          <a:p>
            <a:r>
              <a:rPr lang="en-US" altLang="zh-CN" sz="2400" dirty="0" smtClean="0">
                <a:solidFill>
                  <a:srgbClr val="FF0000"/>
                </a:solidFill>
              </a:rPr>
              <a:t>	</a:t>
            </a:r>
            <a:endParaRPr lang="en-US" altLang="zh-CN" sz="24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endParaRPr lang="zh-CN" altLang="en-US" sz="2800" dirty="0">
                  <a:solidFill>
                    <a:prstClr val="white"/>
                  </a:solidFill>
                </a:endParaRP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3970318"/>
          </a:xfrm>
          <a:prstGeom prst="rect">
            <a:avLst/>
          </a:prstGeom>
        </p:spPr>
        <p:txBody>
          <a:bodyPr wrap="square">
            <a:spAutoFit/>
          </a:bodyPr>
          <a:lstStyle/>
          <a:p>
            <a:pPr indent="457200">
              <a:lnSpc>
                <a:spcPct val="150000"/>
              </a:lnSpc>
            </a:pPr>
            <a:r>
              <a:rPr lang="zh-CN" altLang="en-US" dirty="0"/>
              <a:t>第三个风险是用户根据原型的性能来推断最终产品的预期性能。</a:t>
            </a:r>
            <a:r>
              <a:rPr lang="zh-CN" altLang="en-US" dirty="0">
                <a:solidFill>
                  <a:schemeClr val="accent1">
                    <a:lumMod val="75000"/>
                  </a:schemeClr>
                </a:solidFill>
              </a:rPr>
              <a:t>不要在预期产品环境中对原型进行评估</a:t>
            </a:r>
            <a:r>
              <a:rPr lang="zh-CN" altLang="en-US" dirty="0" smtClean="0">
                <a:solidFill>
                  <a:schemeClr val="accent1">
                    <a:lumMod val="75000"/>
                  </a:schemeClr>
                </a:solidFill>
              </a:rPr>
              <a:t>。</a:t>
            </a:r>
            <a:endParaRPr lang="en-US" altLang="zh-CN" dirty="0" smtClean="0">
              <a:solidFill>
                <a:schemeClr val="accent1">
                  <a:lumMod val="75000"/>
                </a:schemeClr>
              </a:solidFill>
            </a:endParaRPr>
          </a:p>
          <a:p>
            <a:pPr indent="457200">
              <a:lnSpc>
                <a:spcPct val="150000"/>
              </a:lnSpc>
            </a:pPr>
            <a:r>
              <a:rPr lang="zh-CN" altLang="en-US" dirty="0"/>
              <a:t>为了使原型更真实地模拟最终产品的预期行为，在构建原型时</a:t>
            </a:r>
            <a:r>
              <a:rPr lang="zh-CN" altLang="en-US" dirty="0">
                <a:solidFill>
                  <a:schemeClr val="accent1">
                    <a:lumMod val="75000"/>
                  </a:schemeClr>
                </a:solidFill>
              </a:rPr>
              <a:t>要考虑时间上的延迟或 者让原型看起来还没有准备好马上发布</a:t>
            </a:r>
            <a:r>
              <a:rPr lang="zh-CN" altLang="en-US" dirty="0"/>
              <a:t>。可以在屏幕上放消息，声明它并不代表最终的产品。</a:t>
            </a:r>
            <a:endParaRPr lang="zh-CN" altLang="en-US" dirty="0"/>
          </a:p>
          <a:p>
            <a:pPr indent="457200">
              <a:lnSpc>
                <a:spcPct val="150000"/>
              </a:lnSpc>
            </a:pPr>
            <a:r>
              <a:rPr lang="zh-CN" altLang="en-US" dirty="0"/>
              <a:t>在敏捷开发和其他演进原型中，要</a:t>
            </a:r>
            <a:r>
              <a:rPr lang="zh-CN" altLang="en-US" dirty="0">
                <a:solidFill>
                  <a:schemeClr val="accent1">
                    <a:lumMod val="75000"/>
                  </a:schemeClr>
                </a:solidFill>
              </a:rPr>
              <a:t>保证从一开始就设计一个健壮的、可扩展的架构并写出高质量的代码</a:t>
            </a:r>
            <a:r>
              <a:rPr lang="zh-CN" altLang="en-US" dirty="0"/>
              <a:t>。构建一个产 品级软件并且每</a:t>
            </a:r>
            <a:r>
              <a:rPr lang="en-US" altLang="zh-CN" dirty="0"/>
              <a:t>- </a:t>
            </a:r>
            <a:r>
              <a:rPr lang="zh-CN" altLang="en-US" dirty="0"/>
              <a:t>个时间段只完成其中一小部分。可以在后期迭代中通过重构来优化设计，但后期的重构并不能代替前期设计工作。</a:t>
            </a:r>
            <a:endParaRPr lang="zh-CN" altLang="en-US" dirty="0"/>
          </a:p>
          <a:p>
            <a:pPr indent="457200">
              <a:lnSpc>
                <a:spcPct val="150000"/>
              </a:lnSpc>
            </a:pP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000821"/>
          </a:xfrm>
          <a:prstGeom prst="rect">
            <a:avLst/>
          </a:prstGeom>
        </p:spPr>
        <p:txBody>
          <a:bodyPr wrap="square">
            <a:spAutoFit/>
          </a:bodyPr>
          <a:lstStyle/>
          <a:p>
            <a:pPr indent="457200">
              <a:lnSpc>
                <a:spcPct val="150000"/>
              </a:lnSpc>
            </a:pPr>
            <a:r>
              <a:rPr lang="zh-CN" altLang="en-US" dirty="0"/>
              <a:t>最后，</a:t>
            </a:r>
            <a:r>
              <a:rPr lang="zh-CN" altLang="en-US" dirty="0">
                <a:solidFill>
                  <a:schemeClr val="accent1">
                    <a:lumMod val="75000"/>
                  </a:schemeClr>
                </a:solidFill>
              </a:rPr>
              <a:t>不要在原型工作</a:t>
            </a:r>
            <a:r>
              <a:rPr lang="zh-CN" altLang="en-US" dirty="0" smtClean="0">
                <a:solidFill>
                  <a:schemeClr val="accent1">
                    <a:lumMod val="75000"/>
                  </a:schemeClr>
                </a:solidFill>
              </a:rPr>
              <a:t>上投入</a:t>
            </a:r>
            <a:r>
              <a:rPr lang="zh-CN" altLang="en-US" dirty="0">
                <a:solidFill>
                  <a:schemeClr val="accent1">
                    <a:lumMod val="75000"/>
                  </a:schemeClr>
                </a:solidFill>
              </a:rPr>
              <a:t>太多精力</a:t>
            </a:r>
            <a:r>
              <a:rPr lang="zh-CN" altLang="en-US"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endParaRPr lang="zh-CN" altLang="en-US" dirty="0"/>
          </a:p>
          <a:p>
            <a:pPr indent="457200">
              <a:lnSpc>
                <a:spcPct val="150000"/>
              </a:lnSpc>
            </a:pP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endParaRPr lang="zh-CN" altLang="en-US" dirty="0"/>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endParaRPr lang="en-US" altLang="zh-CN" dirty="0"/>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endParaRPr lang="zh-CN" altLang="en-US" sz="2400" dirty="0">
              <a:solidFill>
                <a:schemeClr val="tx1"/>
              </a:solidFill>
              <a:effectLst>
                <a:outerShdw blurRad="38100" dist="19050" dir="2700000" algn="tl" rotWithShape="0">
                  <a:schemeClr val="dk1">
                    <a:alpha val="40000"/>
                  </a:schemeClr>
                </a:outerShdw>
              </a:effectLst>
            </a:endParaRP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endParaRPr lang="en-US" altLang="zh-C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endParaRPr lang="zh-CN" altLang="en-US" dirty="0"/>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4247317"/>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endParaRPr lang="en-US" altLang="zh-CN" sz="1800" dirty="0" smtClean="0"/>
          </a:p>
          <a:p>
            <a:r>
              <a:rPr lang="en-US" altLang="zh-CN" sz="1800" dirty="0" smtClean="0">
                <a:hlinkClick r:id="rId1"/>
              </a:rPr>
              <a:t>http</a:t>
            </a:r>
            <a:r>
              <a:rPr lang="en-US" altLang="zh-CN" sz="1800" dirty="0">
                <a:hlinkClick r:id="rId1"/>
              </a:rPr>
              <a:t>://</a:t>
            </a:r>
            <a:r>
              <a:rPr lang="en-US" altLang="zh-CN" sz="1800" dirty="0" smtClean="0">
                <a:hlinkClick r:id="rId1"/>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endParaRPr lang="en-US" altLang="zh-CN" sz="1800" dirty="0" smtClean="0"/>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endParaRPr lang="en-US" altLang="zh-CN" sz="1800" dirty="0" smtClean="0"/>
          </a:p>
          <a:p>
            <a:r>
              <a:rPr lang="en-US" altLang="zh-CN" sz="1800" dirty="0"/>
              <a:t>http://www.kokojia.com/article/4950.html</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gridCol w="2937510"/>
                <a:gridCol w="2938145"/>
              </a:tblGrid>
              <a:tr h="713740">
                <a:tc>
                  <a:txBody>
                    <a:bodyPr/>
                    <a:lstStyle/>
                    <a:p>
                      <a:pPr algn="l">
                        <a:buNone/>
                      </a:pPr>
                      <a:r>
                        <a:rPr lang="zh-CN" altLang="en-US" b="0" dirty="0">
                          <a:solidFill>
                            <a:schemeClr val="tx1"/>
                          </a:solidFill>
                        </a:rPr>
                        <a:t>黄为波</a:t>
                      </a:r>
                      <a:endParaRPr lang="zh-CN" altLang="en-US" b="0" dirty="0">
                        <a:solidFill>
                          <a:schemeClr val="tx1"/>
                        </a:solidFill>
                      </a:endParaRPr>
                    </a:p>
                  </a:txBody>
                  <a:tcPr>
                    <a:solidFill>
                      <a:schemeClr val="accent1">
                        <a:lumMod val="40000"/>
                        <a:lumOff val="60000"/>
                      </a:schemeClr>
                    </a:solidFill>
                  </a:tcPr>
                </a:tc>
                <a:tc>
                  <a:txBody>
                    <a:bodyPr/>
                    <a:lstStyle/>
                    <a:p>
                      <a:pPr algn="l"/>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9.4</a:t>
                      </a:r>
                      <a:endParaRPr lang="en-US" altLang="zh-CN" sz="2400" b="0" dirty="0" smtClean="0">
                        <a:solidFill>
                          <a:schemeClr val="tx1"/>
                        </a:solidFill>
                      </a:endParaRPr>
                    </a:p>
                  </a:txBody>
                  <a:tcPr>
                    <a:solidFill>
                      <a:schemeClr val="accent1">
                        <a:lumMod val="40000"/>
                        <a:lumOff val="60000"/>
                      </a:schemeClr>
                    </a:solidFill>
                  </a:tcPr>
                </a:tc>
              </a:tr>
              <a:tr h="716915">
                <a:tc>
                  <a:txBody>
                    <a:bodyPr/>
                    <a:lstStyle/>
                    <a:p>
                      <a:pPr algn="l">
                        <a:buNone/>
                      </a:pPr>
                      <a:r>
                        <a:rPr lang="zh-CN" altLang="en-US" dirty="0" smtClean="0">
                          <a:solidFill>
                            <a:schemeClr val="tx1"/>
                          </a:solidFill>
                        </a:rPr>
                        <a:t>苏雨豪</a:t>
                      </a:r>
                      <a:endParaRPr lang="zh-CN" altLang="en-US" dirty="0" smtClean="0">
                        <a:solidFill>
                          <a:schemeClr val="tx1"/>
                        </a:solidFill>
                      </a:endParaRPr>
                    </a:p>
                  </a:txBody>
                  <a:tcPr/>
                </a:tc>
                <a:tc>
                  <a:txBody>
                    <a:bodyPr/>
                    <a:lstStyle/>
                    <a:p>
                      <a:pPr algn="l">
                        <a:buNone/>
                      </a:pPr>
                      <a:r>
                        <a:rPr lang="en-US" altLang="zh-CN" dirty="0" smtClean="0">
                          <a:solidFill>
                            <a:schemeClr val="tx1"/>
                          </a:solidFill>
                        </a:rPr>
                        <a:t>负责 1.7uml新特性ppt</a:t>
                      </a:r>
                      <a:r>
                        <a:rPr lang="zh-CN" altLang="en-US" dirty="0" smtClean="0">
                          <a:solidFill>
                            <a:schemeClr val="tx1"/>
                          </a:solidFill>
                        </a:rPr>
                        <a:t>制作</a:t>
                      </a:r>
                      <a:endParaRPr lang="zh-CN" altLang="en-US" dirty="0" smtClean="0">
                        <a:solidFill>
                          <a:schemeClr val="tx1"/>
                        </a:solidFill>
                      </a:endParaRPr>
                    </a:p>
                  </a:txBody>
                  <a:tcPr/>
                </a:tc>
                <a:tc>
                  <a:txBody>
                    <a:bodyPr/>
                    <a:lstStyle/>
                    <a:p>
                      <a:pPr algn="l">
                        <a:buNone/>
                      </a:pPr>
                      <a:r>
                        <a:rPr lang="en-US" altLang="zh-CN" dirty="0" smtClean="0">
                          <a:solidFill>
                            <a:schemeClr val="tx1"/>
                          </a:solidFill>
                        </a:rPr>
                        <a:t>9.5</a:t>
                      </a:r>
                      <a:endParaRPr lang="en-US" altLang="zh-CN" dirty="0" smtClean="0">
                        <a:solidFill>
                          <a:schemeClr val="tx1"/>
                        </a:solidFill>
                      </a:endParaRPr>
                    </a:p>
                  </a:txBody>
                  <a:tcPr/>
                </a:tc>
              </a:tr>
              <a:tr h="805815">
                <a:tc>
                  <a:txBody>
                    <a:bodyPr/>
                    <a:lstStyle/>
                    <a:p>
                      <a:pPr algn="l">
                        <a:buNone/>
                      </a:pPr>
                      <a:r>
                        <a:rPr lang="zh-CN" dirty="0" smtClean="0">
                          <a:solidFill>
                            <a:schemeClr val="tx1"/>
                          </a:solidFill>
                        </a:rPr>
                        <a:t>陈子卿</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负责1.1-1.3的PPT制作，</a:t>
                      </a:r>
                      <a:endParaRPr lang="zh-CN" altLang="en-US" dirty="0" smtClean="0">
                        <a:solidFill>
                          <a:schemeClr val="tx1"/>
                        </a:solidFill>
                      </a:endParaRPr>
                    </a:p>
                    <a:p>
                      <a:pPr algn="l">
                        <a:buNone/>
                      </a:pPr>
                      <a:r>
                        <a:rPr lang="zh-CN" altLang="en-US" dirty="0" smtClean="0">
                          <a:solidFill>
                            <a:schemeClr val="tx1"/>
                          </a:solidFill>
                        </a:rPr>
                        <a:t>1.4 uml结构ppt的制作</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9.7</a:t>
                      </a:r>
                      <a:endParaRPr lang="en-US" altLang="zh-CN" dirty="0" smtClean="0">
                        <a:solidFill>
                          <a:schemeClr val="tx1"/>
                        </a:solidFill>
                      </a:endParaRPr>
                    </a:p>
                  </a:txBody>
                  <a:tcPr>
                    <a:solidFill>
                      <a:schemeClr val="accent1">
                        <a:lumMod val="40000"/>
                        <a:lumOff val="60000"/>
                      </a:schemeClr>
                    </a:solidFill>
                  </a:tcPr>
                </a:tc>
              </a:tr>
              <a:tr h="733425">
                <a:tc>
                  <a:txBody>
                    <a:bodyPr/>
                    <a:lstStyle/>
                    <a:p>
                      <a:pPr algn="l">
                        <a:buNone/>
                      </a:pPr>
                      <a:r>
                        <a:rPr lang="zh-CN" altLang="en-US" dirty="0" smtClean="0">
                          <a:solidFill>
                            <a:schemeClr val="tx1"/>
                          </a:solidFill>
                        </a:rPr>
                        <a:t>蔡峰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负责uml视图ppt，</a:t>
                      </a:r>
                      <a:r>
                        <a:rPr lang="en-US" altLang="zh-CN" dirty="0" smtClean="0">
                          <a:solidFill>
                            <a:schemeClr val="tx1"/>
                          </a:solidFill>
                        </a:rPr>
                        <a:t>uml</a:t>
                      </a:r>
                      <a:r>
                        <a:rPr lang="zh-CN" altLang="en-US" dirty="0" smtClean="0">
                          <a:solidFill>
                            <a:schemeClr val="tx1"/>
                          </a:solidFill>
                        </a:rPr>
                        <a:t>系统开发阶段</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tr>
              <a:tr h="732790">
                <a:tc>
                  <a:txBody>
                    <a:bodyPr/>
                    <a:lstStyle/>
                    <a:p>
                      <a:pPr algn="l">
                        <a:buNone/>
                      </a:pPr>
                      <a:r>
                        <a:rPr lang="zh-CN" altLang="en-US" dirty="0" smtClean="0">
                          <a:solidFill>
                            <a:schemeClr val="tx1"/>
                          </a:solidFill>
                        </a:rPr>
                        <a:t>江亮儒</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负责uml的图ppt</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9.5</a:t>
                      </a:r>
                      <a:endParaRPr lang="en-US" altLang="zh-CN" dirty="0" smtClean="0">
                        <a:solidFill>
                          <a:schemeClr val="tx1"/>
                        </a:solidFill>
                      </a:endParaRPr>
                    </a:p>
                  </a:txBody>
                  <a:tcPr>
                    <a:solidFill>
                      <a:schemeClr val="accent1">
                        <a:lumMod val="40000"/>
                        <a:lumOff val="6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1"/>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位图（绘图工具）</a:t>
              </a:r>
              <a:endParaRPr lang="zh-CN" sz="2800" dirty="0">
                <a:solidFill>
                  <a:srgbClr val="000000"/>
                </a:solidFill>
                <a:latin typeface="Verdana" panose="020B0604030504040204" pitchFamily="34" charset="0"/>
              </a:endParaRP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1"/>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1"/>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7590</Words>
  <Application>WPS 演示</Application>
  <PresentationFormat>自定义</PresentationFormat>
  <Paragraphs>485</Paragraphs>
  <Slides>33</Slides>
  <Notes>9</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33</vt:i4>
      </vt:variant>
    </vt:vector>
  </HeadingPairs>
  <TitlesOfParts>
    <vt:vector size="50" baseType="lpstr">
      <vt:lpstr>Arial</vt:lpstr>
      <vt:lpstr>宋体</vt:lpstr>
      <vt:lpstr>Wingdings</vt:lpstr>
      <vt:lpstr>微软雅黑</vt:lpstr>
      <vt:lpstr>Tahoma</vt:lpstr>
      <vt:lpstr>Eras Bold ITC</vt:lpstr>
      <vt:lpstr>+中文标题</vt:lpstr>
      <vt:lpstr>Arial Unicode MS</vt:lpstr>
      <vt:lpstr>Times New Roman</vt:lpstr>
      <vt:lpstr>Verdana</vt:lpstr>
      <vt:lpstr>Calibri</vt:lpstr>
      <vt:lpstr>Segoe Print</vt:lpstr>
      <vt:lpstr>Calibri</vt:lpstr>
      <vt:lpstr>华文行楷</vt:lpstr>
      <vt:lpstr>Courier New</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User</cp:lastModifiedBy>
  <cp:revision>349</cp:revision>
  <dcterms:created xsi:type="dcterms:W3CDTF">2015-04-23T03:04:00Z</dcterms:created>
  <dcterms:modified xsi:type="dcterms:W3CDTF">2018-11-04T11:11:55Z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